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authors.xml" ContentType="application/vnd.ms-powerpoint.authors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A212E-2AE2-129E-3F7E-42313249FC41}" name="Liam O’Brien" initials="LO" userId="515afee91419837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6521-FADE-4CBD-8452-77F300B0C6E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FEC63-9C12-4170-96E7-E48A02871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FEC63-9C12-4170-96E7-E48A02871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6811-BFF8-0EB3-D832-783DFE92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42658-87C9-8A0B-1E6D-778B4FF8F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42EA-6AFC-B02D-8564-E9B0704E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9C8DF-B5BC-7081-E440-43B56CFF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A27-268B-17F6-4DE8-ABEF8FFA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B252-4E21-BB03-DF35-C7D0E95D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C9ACB-FDFB-795B-D4A1-291337797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D2AF-C410-FB9A-F140-26C2D54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6E38-EB8D-8241-2F23-45B4473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0921-ED9C-D1C1-57F7-FC2BC2FA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73D48-816B-8BCA-FCA9-5A64179C7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047B9-040D-6E57-1753-08B1F4EC1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9CBC-E007-8F26-C1D3-DB750292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2FC6B-9A17-CC93-AD6B-E5F46822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47BD-A6E8-638A-3324-99FBEFD7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7596-6378-61D0-D051-948394D0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8FF4-8C7B-788E-F95E-1F594BC6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1167-5895-BE6E-9D19-7D67F401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EAFE-19DA-FE3D-42A4-FE9CB773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1DD6-DD97-A25A-F344-41E63122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2473-0940-559F-D281-63A363DD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731AE-7FE7-CBE6-50FB-3CE916A8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872B-938B-6907-02AF-39FCA13E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B8DE-D1FA-1FF1-EAE4-DB4946E4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15A1-B480-5884-0822-37F98975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EAD1-9846-8581-018C-3AE8C1EE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C6A0-48C7-5F83-24FD-E7C2E8314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1513F-E955-0D44-951F-80593BFDA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B13F-FF4D-73A0-60F7-05B43623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90CB-9143-2316-740A-94313447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1292D-4D9F-AB57-B805-E87E0241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4CEC-A9C3-5459-8514-EA0D63C0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8BD4-0488-6709-62EC-69ADEAED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FC844-6035-9C6A-C595-094FE0384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FC6EB-61FB-006A-ED5D-A2C528121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C5D84-E318-67F2-D21C-AB22BF754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06A41-F62C-DE93-D933-6EB37DB5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22730-3725-A1A5-6A43-1FF44F8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A181F-638F-3376-D27E-5AC5387D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5723-2E66-5EB4-9FE7-EE18B37F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7A019-4B8F-F011-085F-C0C06DAC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6EBD2-0A9E-BAA3-77A2-99036711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48F91-3CDB-0129-26D6-97CC48BF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3829B-76B0-022E-0791-4FED0588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4F1A0-C91E-5EBE-320A-278A7AF6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CA98-849D-1C5B-8FEE-BAF27901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DA3-0807-378E-C193-403B5FE9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7E95-80FB-B1EA-0AE7-7317FA376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2E58B-CB15-1034-6556-C2178ED1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F3166-E210-F4CC-DEB3-90737284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23D2-BBFA-F06D-54E3-9C55A052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0C938-D389-BFC9-188A-85430B2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ACE4-CC08-6D84-5913-0E18FF52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552CB-5ED7-9948-55A9-9FB15676B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55F17-41C0-17B3-5223-AA8E4E7F6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F15D-AD25-924C-4FE6-E118A0B0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C22A3-A56E-6742-C6BE-671233C8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4BEE-CD90-DA35-0FDD-97E74452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14D39-4967-154F-6814-4ED4C86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2AF-98C9-A96A-7D1C-0DC28211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7D1A6-534A-9B00-38AD-7FE65B8AD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B5900-442D-454A-A8B2-734D459983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D379-CDA6-420D-76D7-77078520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5DB5-A950-027B-3615-08C0608AD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91B90-CC1F-4484-B186-D2D2C00A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51B4-BAFC-20B4-BC94-F115672A8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Finding an Optimal Layout for the Long Wavelength Array Swarm Station at Meteor Crater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5B334-4345-2F54-1BF8-FD37D7B25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By: William O’Brien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Mentor: Daniel Jacobs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br>
              <a:rPr lang="en-US" sz="4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9B4BB2-C3AA-76CD-95D3-33868F53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749"/>
            <a:ext cx="2159726" cy="279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A6E6D6-1E79-0486-D5DD-7798C773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36" y="4715933"/>
            <a:ext cx="4631210" cy="21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9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6DF7D-8A76-21F7-5003-2B0FD544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b="1" dirty="0"/>
              <a:t>The Main Goal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A6ED5-0F7D-F94A-B33C-E427D64A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429327"/>
            <a:ext cx="4498848" cy="3584448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Long Wavelength Array (LWA) Swarm Station: Using Antennas to make a Telescope. 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Meteor Crater: An Optimal Choice of Location</a:t>
            </a:r>
          </a:p>
          <a:p>
            <a:endParaRPr lang="en-US" sz="2400" dirty="0"/>
          </a:p>
        </p:txBody>
      </p:sp>
      <p:pic>
        <p:nvPicPr>
          <p:cNvPr id="3078" name="Picture 6" descr="Long Wavelength Array">
            <a:extLst>
              <a:ext uri="{FF2B5EF4-FFF2-40B4-BE49-F238E27FC236}">
                <a16:creationId xmlns:a16="http://schemas.microsoft.com/office/drawing/2014/main" id="{3B7168AD-D508-313A-51A2-C9832A5A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39" y="353639"/>
            <a:ext cx="5069262" cy="2850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sit Meteor Crater in Arizona: From Impact to NASA's Research On Site –  Arizona Detours">
            <a:extLst>
              <a:ext uri="{FF2B5EF4-FFF2-40B4-BE49-F238E27FC236}">
                <a16:creationId xmlns:a16="http://schemas.microsoft.com/office/drawing/2014/main" id="{2C8B42B9-5BEA-FB45-3C25-2CC6A89A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8079"/>
            <a:ext cx="4307840" cy="2869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BAF77FE-C180-E239-2675-288D94008B1F}"/>
              </a:ext>
            </a:extLst>
          </p:cNvPr>
          <p:cNvCxnSpPr>
            <a:cxnSpLocks/>
            <a:stCxn id="3078" idx="2"/>
          </p:cNvCxnSpPr>
          <p:nvPr/>
        </p:nvCxnSpPr>
        <p:spPr>
          <a:xfrm rot="5400000">
            <a:off x="7811213" y="2577799"/>
            <a:ext cx="1219517" cy="2472799"/>
          </a:xfrm>
          <a:prstGeom prst="bentConnector2">
            <a:avLst/>
          </a:prstGeom>
          <a:ln w="1238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37FC2F-0C5C-B173-E129-49E04F7D97D1}"/>
              </a:ext>
            </a:extLst>
          </p:cNvPr>
          <p:cNvSpPr txBox="1"/>
          <p:nvPr/>
        </p:nvSpPr>
        <p:spPr>
          <a:xfrm>
            <a:off x="10274957" y="3429000"/>
            <a:ext cx="750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70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97C70-1774-E5F5-87BC-E8BE5AD3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96" y="4346205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b="1" dirty="0"/>
              <a:t>How To Optimize the Resolution Quality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1A9BB8-A856-776E-5758-D7531914B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10542" r="16389" b="5847"/>
          <a:stretch>
            <a:fillRect/>
          </a:stretch>
        </p:blipFill>
        <p:spPr>
          <a:xfrm>
            <a:off x="121919" y="568076"/>
            <a:ext cx="5388868" cy="359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BB95E1-A090-AADB-72D0-0A151FB1B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9558" r="16053" b="6067"/>
          <a:stretch>
            <a:fillRect/>
          </a:stretch>
        </p:blipFill>
        <p:spPr>
          <a:xfrm>
            <a:off x="6681214" y="549205"/>
            <a:ext cx="5388868" cy="3614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C1F86C-BEE9-9918-8111-EC327A2350AE}"/>
              </a:ext>
            </a:extLst>
          </p:cNvPr>
          <p:cNvCxnSpPr>
            <a:cxnSpLocks/>
          </p:cNvCxnSpPr>
          <p:nvPr/>
        </p:nvCxnSpPr>
        <p:spPr>
          <a:xfrm flipV="1">
            <a:off x="5509262" y="2347111"/>
            <a:ext cx="1170427" cy="9436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6493151-CEB3-78E0-DF58-077165DED842}"/>
              </a:ext>
            </a:extLst>
          </p:cNvPr>
          <p:cNvSpPr txBox="1">
            <a:spLocks/>
          </p:cNvSpPr>
          <p:nvPr/>
        </p:nvSpPr>
        <p:spPr>
          <a:xfrm>
            <a:off x="639656" y="5757006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/>
              <a:t>And What To Consider When Proposing a Layout</a:t>
            </a:r>
          </a:p>
        </p:txBody>
      </p:sp>
    </p:spTree>
    <p:extLst>
      <p:ext uri="{BB962C8B-B14F-4D97-AF65-F5344CB8AC3E}">
        <p14:creationId xmlns:p14="http://schemas.microsoft.com/office/powerpoint/2010/main" val="151766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9D661D8-7AEB-1A9A-B8D3-5C032CF5F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809"/>
            <a:ext cx="5474918" cy="4106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89514-99F3-256F-15F3-39949D8FB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2457902"/>
            <a:ext cx="5474918" cy="4106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18DCC6-2D85-5355-900E-633B64F788F5}"/>
              </a:ext>
            </a:extLst>
          </p:cNvPr>
          <p:cNvSpPr txBox="1"/>
          <p:nvPr/>
        </p:nvSpPr>
        <p:spPr>
          <a:xfrm>
            <a:off x="290382" y="441760"/>
            <a:ext cx="6188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Step 1: Manual Plotting</a:t>
            </a:r>
          </a:p>
        </p:txBody>
      </p:sp>
    </p:spTree>
    <p:extLst>
      <p:ext uri="{BB962C8B-B14F-4D97-AF65-F5344CB8AC3E}">
        <p14:creationId xmlns:p14="http://schemas.microsoft.com/office/powerpoint/2010/main" val="239269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EF256-5622-A717-2BE7-E22BD6BC7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10988" r="15157" b="7864"/>
          <a:stretch>
            <a:fillRect/>
          </a:stretch>
        </p:blipFill>
        <p:spPr>
          <a:xfrm>
            <a:off x="6222159" y="670626"/>
            <a:ext cx="5679460" cy="3954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2B6F6-7428-236F-ED54-17EBB61FD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0602" r="14687" b="8754"/>
          <a:stretch>
            <a:fillRect/>
          </a:stretch>
        </p:blipFill>
        <p:spPr>
          <a:xfrm>
            <a:off x="191588" y="2771506"/>
            <a:ext cx="5622738" cy="3954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22955-D565-3EEA-C206-DC09A540E237}"/>
              </a:ext>
            </a:extLst>
          </p:cNvPr>
          <p:cNvSpPr txBox="1"/>
          <p:nvPr/>
        </p:nvSpPr>
        <p:spPr>
          <a:xfrm>
            <a:off x="290383" y="0"/>
            <a:ext cx="5988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Step 2: The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89898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6E997-4D6A-BD43-2D33-1E7BD133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34" y="239487"/>
            <a:ext cx="5801533" cy="4178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4A99A-1494-FF57-EF7A-46C775EA0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"/>
          <a:stretch>
            <a:fillRect/>
          </a:stretch>
        </p:blipFill>
        <p:spPr>
          <a:xfrm>
            <a:off x="155132" y="2553165"/>
            <a:ext cx="5801532" cy="4178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42C87-361B-18AD-A7F4-813813C7CD79}"/>
              </a:ext>
            </a:extLst>
          </p:cNvPr>
          <p:cNvSpPr txBox="1"/>
          <p:nvPr/>
        </p:nvSpPr>
        <p:spPr>
          <a:xfrm>
            <a:off x="391886" y="297744"/>
            <a:ext cx="5309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Step 3: Side-Lobe Analysis</a:t>
            </a:r>
          </a:p>
        </p:txBody>
      </p:sp>
    </p:spTree>
    <p:extLst>
      <p:ext uri="{BB962C8B-B14F-4D97-AF65-F5344CB8AC3E}">
        <p14:creationId xmlns:p14="http://schemas.microsoft.com/office/powerpoint/2010/main" val="423100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26-6A12-D81A-FE48-0FA43B22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Interpretation and Future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D39C-1E4C-21F9-0EAC-97EB5951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Try more layouts (requires trial and error for now) and compare a large amount through analysis of side lobes.  </a:t>
            </a:r>
          </a:p>
          <a:p>
            <a:endParaRPr lang="en-US" sz="3200" b="1" dirty="0"/>
          </a:p>
          <a:p>
            <a:r>
              <a:rPr lang="en-US" sz="3200" b="1" dirty="0"/>
              <a:t>Find ways to quickly generate layout plans with less effort (as opposed to manually inputting coordinates).  </a:t>
            </a:r>
          </a:p>
          <a:p>
            <a:endParaRPr lang="en-US" sz="3200" b="1" dirty="0"/>
          </a:p>
          <a:p>
            <a:r>
              <a:rPr lang="en-US" sz="3200" b="1" dirty="0"/>
              <a:t> Present the most optimal, physically reasonable layout and use at Meteor Crater.  </a:t>
            </a:r>
          </a:p>
        </p:txBody>
      </p:sp>
    </p:spTree>
    <p:extLst>
      <p:ext uri="{BB962C8B-B14F-4D97-AF65-F5344CB8AC3E}">
        <p14:creationId xmlns:p14="http://schemas.microsoft.com/office/powerpoint/2010/main" val="242389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0;p51">
            <a:extLst>
              <a:ext uri="{FF2B5EF4-FFF2-40B4-BE49-F238E27FC236}">
                <a16:creationId xmlns:a16="http://schemas.microsoft.com/office/drawing/2014/main" id="{4B61F7B7-0FD4-DB10-651F-2F446DE16D5E}"/>
              </a:ext>
            </a:extLst>
          </p:cNvPr>
          <p:cNvSpPr txBox="1">
            <a:spLocks noGrp="1"/>
          </p:cNvSpPr>
          <p:nvPr/>
        </p:nvSpPr>
        <p:spPr>
          <a:xfrm>
            <a:off x="348342" y="833845"/>
            <a:ext cx="11495315" cy="602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b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endParaRPr lang="en-US" sz="2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4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400" u="sng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Acknowledgements</a:t>
            </a:r>
          </a:p>
          <a:p>
            <a:pPr marL="762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Desiree Crawl, Dr. Thomas Sharp</a:t>
            </a:r>
            <a:b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ASU/NASA Space Grant</a:t>
            </a:r>
            <a:b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4400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LoCo</a:t>
            </a:r>
            <a: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Lab</a:t>
            </a:r>
            <a:b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School of Earth and Space Exploration</a:t>
            </a:r>
            <a:br>
              <a:rPr lang="en-US" sz="4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endParaRPr sz="44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40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7CE5F-BDEE-1125-EE58-644C07B60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Thank You For Listening!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2469BA-03D0-302C-1093-1F7E0668E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Questions?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55B1FD-237D-A65B-1668-E2145D80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4417618"/>
            <a:ext cx="5451448" cy="25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CED63-F279-6BE3-AA60-81C117D6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749"/>
            <a:ext cx="2159726" cy="279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288AAEA4-1AB8-4042-92EE-CF1063F66CF1}"/>
</file>

<file path=customXml/itemProps2.xml><?xml version="1.0" encoding="utf-8"?>
<ds:datastoreItem xmlns:ds="http://schemas.openxmlformats.org/officeDocument/2006/customXml" ds:itemID="{3B1647DA-451B-487B-B5A0-EB4B61BB2DBF}"/>
</file>

<file path=customXml/itemProps3.xml><?xml version="1.0" encoding="utf-8"?>
<ds:datastoreItem xmlns:ds="http://schemas.openxmlformats.org/officeDocument/2006/customXml" ds:itemID="{E79722A1-0D4C-4317-9332-473C4D9DA3E7}"/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174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Finding an Optimal Layout for the Long Wavelength Array Swarm Station at Meteor Crater</vt:lpstr>
      <vt:lpstr>The Main Goal</vt:lpstr>
      <vt:lpstr>How To Optimize the Resolution Quality</vt:lpstr>
      <vt:lpstr>PowerPoint Presentation</vt:lpstr>
      <vt:lpstr>PowerPoint Presentation</vt:lpstr>
      <vt:lpstr>PowerPoint Presentation</vt:lpstr>
      <vt:lpstr>Interpretation and Future Goals</vt:lpstr>
      <vt:lpstr>PowerPoint Presentation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Liam O’Brien</dc:creator>
  <cp:lastModifiedBy>Coe, Michelle A - (macoe)</cp:lastModifiedBy>
  <cp:revision>5</cp:revision>
  <dcterms:created xsi:type="dcterms:W3CDTF">2026-04-03T00:11:51Z</dcterms:created>
  <dcterms:modified xsi:type="dcterms:W3CDTF">2026-04-08T23:11:54Z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